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3" d="100"/>
          <a:sy n="103" d="100"/>
        </p:scale>
        <p:origin x="1818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7B92D1-3399-4F74-BFA1-FA9F064E4C9E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F6E9598-0772-42EA-BFE7-5D92D6528569}">
      <dgm:prSet phldrT="[Text]"/>
      <dgm:spPr/>
      <dgm:t>
        <a:bodyPr/>
        <a:lstStyle/>
        <a:p>
          <a:r>
            <a:rPr lang="en-US" dirty="0"/>
            <a:t>Ticket Created</a:t>
          </a:r>
        </a:p>
      </dgm:t>
    </dgm:pt>
    <dgm:pt modelId="{0EF5CDEF-1F90-451B-9EE3-C1FD7CA6C510}" type="parTrans" cxnId="{FAD0AD36-D714-4EA6-A3A8-F360C93D3568}">
      <dgm:prSet/>
      <dgm:spPr/>
      <dgm:t>
        <a:bodyPr/>
        <a:lstStyle/>
        <a:p>
          <a:endParaRPr lang="en-US"/>
        </a:p>
      </dgm:t>
    </dgm:pt>
    <dgm:pt modelId="{2C86BC6A-DF86-4F3A-AB92-2E088794685C}" type="sibTrans" cxnId="{FAD0AD36-D714-4EA6-A3A8-F360C93D3568}">
      <dgm:prSet/>
      <dgm:spPr/>
      <dgm:t>
        <a:bodyPr/>
        <a:lstStyle/>
        <a:p>
          <a:endParaRPr lang="en-US"/>
        </a:p>
      </dgm:t>
    </dgm:pt>
    <dgm:pt modelId="{BFBC37DE-3973-4736-821F-E238493900AA}">
      <dgm:prSet phldrT="[Text]"/>
      <dgm:spPr/>
      <dgm:t>
        <a:bodyPr/>
        <a:lstStyle/>
        <a:p>
          <a:r>
            <a:rPr lang="en-US" dirty="0"/>
            <a:t>Work Started</a:t>
          </a:r>
        </a:p>
      </dgm:t>
    </dgm:pt>
    <dgm:pt modelId="{7F99F8A7-E8CE-4695-A133-7E764C82D544}" type="parTrans" cxnId="{D4A46299-32D7-4882-80D6-5A9BBCDE3EAD}">
      <dgm:prSet/>
      <dgm:spPr/>
      <dgm:t>
        <a:bodyPr/>
        <a:lstStyle/>
        <a:p>
          <a:endParaRPr lang="en-US"/>
        </a:p>
      </dgm:t>
    </dgm:pt>
    <dgm:pt modelId="{B4E6C3DE-EABF-420E-B797-7F5EA3C622B7}" type="sibTrans" cxnId="{D4A46299-32D7-4882-80D6-5A9BBCDE3EAD}">
      <dgm:prSet/>
      <dgm:spPr/>
      <dgm:t>
        <a:bodyPr/>
        <a:lstStyle/>
        <a:p>
          <a:endParaRPr lang="en-US"/>
        </a:p>
      </dgm:t>
    </dgm:pt>
    <dgm:pt modelId="{1167A2FF-602B-4EB2-ADA5-8E964CB826DA}">
      <dgm:prSet phldrT="[Text]"/>
      <dgm:spPr/>
      <dgm:t>
        <a:bodyPr/>
        <a:lstStyle/>
        <a:p>
          <a:r>
            <a:rPr lang="en-US" dirty="0"/>
            <a:t>Work Completed</a:t>
          </a:r>
        </a:p>
      </dgm:t>
    </dgm:pt>
    <dgm:pt modelId="{DA7B6163-8313-469D-83D8-26A9CC2EFF83}" type="parTrans" cxnId="{5DB96962-5667-4029-BAA4-0DEBA5EA3027}">
      <dgm:prSet/>
      <dgm:spPr/>
      <dgm:t>
        <a:bodyPr/>
        <a:lstStyle/>
        <a:p>
          <a:endParaRPr lang="en-US"/>
        </a:p>
      </dgm:t>
    </dgm:pt>
    <dgm:pt modelId="{F0597C25-C505-4FD9-BC26-B78720ACCE6B}" type="sibTrans" cxnId="{5DB96962-5667-4029-BAA4-0DEBA5EA3027}">
      <dgm:prSet/>
      <dgm:spPr/>
      <dgm:t>
        <a:bodyPr/>
        <a:lstStyle/>
        <a:p>
          <a:endParaRPr lang="en-US"/>
        </a:p>
      </dgm:t>
    </dgm:pt>
    <dgm:pt modelId="{7B51C032-F5ED-4113-887F-A979703D370A}" type="pres">
      <dgm:prSet presAssocID="{477B92D1-3399-4F74-BFA1-FA9F064E4C9E}" presName="outerComposite" presStyleCnt="0">
        <dgm:presLayoutVars>
          <dgm:chMax val="5"/>
          <dgm:dir/>
          <dgm:resizeHandles val="exact"/>
        </dgm:presLayoutVars>
      </dgm:prSet>
      <dgm:spPr/>
    </dgm:pt>
    <dgm:pt modelId="{EAABE4C2-2193-4F02-A2E9-AA8674AD4ABB}" type="pres">
      <dgm:prSet presAssocID="{477B92D1-3399-4F74-BFA1-FA9F064E4C9E}" presName="dummyMaxCanvas" presStyleCnt="0">
        <dgm:presLayoutVars/>
      </dgm:prSet>
      <dgm:spPr/>
    </dgm:pt>
    <dgm:pt modelId="{9AC020CE-3D4B-46AA-9E28-8F9125B0C170}" type="pres">
      <dgm:prSet presAssocID="{477B92D1-3399-4F74-BFA1-FA9F064E4C9E}" presName="ThreeNodes_1" presStyleLbl="node1" presStyleIdx="0" presStyleCnt="3">
        <dgm:presLayoutVars>
          <dgm:bulletEnabled val="1"/>
        </dgm:presLayoutVars>
      </dgm:prSet>
      <dgm:spPr/>
    </dgm:pt>
    <dgm:pt modelId="{A9D3E803-6379-45C8-93F2-9435CE9D6C58}" type="pres">
      <dgm:prSet presAssocID="{477B92D1-3399-4F74-BFA1-FA9F064E4C9E}" presName="ThreeNodes_2" presStyleLbl="node1" presStyleIdx="1" presStyleCnt="3">
        <dgm:presLayoutVars>
          <dgm:bulletEnabled val="1"/>
        </dgm:presLayoutVars>
      </dgm:prSet>
      <dgm:spPr/>
    </dgm:pt>
    <dgm:pt modelId="{5E3F0300-217A-41D1-886F-CBCCE0881581}" type="pres">
      <dgm:prSet presAssocID="{477B92D1-3399-4F74-BFA1-FA9F064E4C9E}" presName="ThreeNodes_3" presStyleLbl="node1" presStyleIdx="2" presStyleCnt="3">
        <dgm:presLayoutVars>
          <dgm:bulletEnabled val="1"/>
        </dgm:presLayoutVars>
      </dgm:prSet>
      <dgm:spPr/>
    </dgm:pt>
    <dgm:pt modelId="{3275A96D-ED05-492A-B414-DD248896F893}" type="pres">
      <dgm:prSet presAssocID="{477B92D1-3399-4F74-BFA1-FA9F064E4C9E}" presName="ThreeConn_1-2" presStyleLbl="fgAccFollowNode1" presStyleIdx="0" presStyleCnt="2">
        <dgm:presLayoutVars>
          <dgm:bulletEnabled val="1"/>
        </dgm:presLayoutVars>
      </dgm:prSet>
      <dgm:spPr/>
    </dgm:pt>
    <dgm:pt modelId="{B975824D-6976-4C5C-9497-224B4E804920}" type="pres">
      <dgm:prSet presAssocID="{477B92D1-3399-4F74-BFA1-FA9F064E4C9E}" presName="ThreeConn_2-3" presStyleLbl="fgAccFollowNode1" presStyleIdx="1" presStyleCnt="2">
        <dgm:presLayoutVars>
          <dgm:bulletEnabled val="1"/>
        </dgm:presLayoutVars>
      </dgm:prSet>
      <dgm:spPr/>
    </dgm:pt>
    <dgm:pt modelId="{A52FB968-A1BF-4710-A156-4BFFA970EC21}" type="pres">
      <dgm:prSet presAssocID="{477B92D1-3399-4F74-BFA1-FA9F064E4C9E}" presName="ThreeNodes_1_text" presStyleLbl="node1" presStyleIdx="2" presStyleCnt="3">
        <dgm:presLayoutVars>
          <dgm:bulletEnabled val="1"/>
        </dgm:presLayoutVars>
      </dgm:prSet>
      <dgm:spPr/>
    </dgm:pt>
    <dgm:pt modelId="{8056751C-A7FA-428D-A1DC-6766C9F39C8A}" type="pres">
      <dgm:prSet presAssocID="{477B92D1-3399-4F74-BFA1-FA9F064E4C9E}" presName="ThreeNodes_2_text" presStyleLbl="node1" presStyleIdx="2" presStyleCnt="3">
        <dgm:presLayoutVars>
          <dgm:bulletEnabled val="1"/>
        </dgm:presLayoutVars>
      </dgm:prSet>
      <dgm:spPr/>
    </dgm:pt>
    <dgm:pt modelId="{BCA5B0DE-950D-4A5A-80D5-1C499113B80F}" type="pres">
      <dgm:prSet presAssocID="{477B92D1-3399-4F74-BFA1-FA9F064E4C9E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C7E82C28-7741-4127-97EA-31432AD78263}" type="presOf" srcId="{1F6E9598-0772-42EA-BFE7-5D92D6528569}" destId="{A52FB968-A1BF-4710-A156-4BFFA970EC21}" srcOrd="1" destOrd="0" presId="urn:microsoft.com/office/officeart/2005/8/layout/vProcess5"/>
    <dgm:cxn modelId="{FAD0AD36-D714-4EA6-A3A8-F360C93D3568}" srcId="{477B92D1-3399-4F74-BFA1-FA9F064E4C9E}" destId="{1F6E9598-0772-42EA-BFE7-5D92D6528569}" srcOrd="0" destOrd="0" parTransId="{0EF5CDEF-1F90-451B-9EE3-C1FD7CA6C510}" sibTransId="{2C86BC6A-DF86-4F3A-AB92-2E088794685C}"/>
    <dgm:cxn modelId="{5DB96962-5667-4029-BAA4-0DEBA5EA3027}" srcId="{477B92D1-3399-4F74-BFA1-FA9F064E4C9E}" destId="{1167A2FF-602B-4EB2-ADA5-8E964CB826DA}" srcOrd="2" destOrd="0" parTransId="{DA7B6163-8313-469D-83D8-26A9CC2EFF83}" sibTransId="{F0597C25-C505-4FD9-BC26-B78720ACCE6B}"/>
    <dgm:cxn modelId="{102B9B65-8D18-49D5-A73E-0C50B6AC8628}" type="presOf" srcId="{1167A2FF-602B-4EB2-ADA5-8E964CB826DA}" destId="{5E3F0300-217A-41D1-886F-CBCCE0881581}" srcOrd="0" destOrd="0" presId="urn:microsoft.com/office/officeart/2005/8/layout/vProcess5"/>
    <dgm:cxn modelId="{582CC551-C45D-4DEB-9A9D-37FB1CC91931}" type="presOf" srcId="{B4E6C3DE-EABF-420E-B797-7F5EA3C622B7}" destId="{B975824D-6976-4C5C-9497-224B4E804920}" srcOrd="0" destOrd="0" presId="urn:microsoft.com/office/officeart/2005/8/layout/vProcess5"/>
    <dgm:cxn modelId="{B0532176-FAC6-4835-962E-B621CBFC6CCD}" type="presOf" srcId="{1167A2FF-602B-4EB2-ADA5-8E964CB826DA}" destId="{BCA5B0DE-950D-4A5A-80D5-1C499113B80F}" srcOrd="1" destOrd="0" presId="urn:microsoft.com/office/officeart/2005/8/layout/vProcess5"/>
    <dgm:cxn modelId="{71F2877C-D2CC-470D-AE1E-AF2DD33D57D5}" type="presOf" srcId="{BFBC37DE-3973-4736-821F-E238493900AA}" destId="{8056751C-A7FA-428D-A1DC-6766C9F39C8A}" srcOrd="1" destOrd="0" presId="urn:microsoft.com/office/officeart/2005/8/layout/vProcess5"/>
    <dgm:cxn modelId="{D4A46299-32D7-4882-80D6-5A9BBCDE3EAD}" srcId="{477B92D1-3399-4F74-BFA1-FA9F064E4C9E}" destId="{BFBC37DE-3973-4736-821F-E238493900AA}" srcOrd="1" destOrd="0" parTransId="{7F99F8A7-E8CE-4695-A133-7E764C82D544}" sibTransId="{B4E6C3DE-EABF-420E-B797-7F5EA3C622B7}"/>
    <dgm:cxn modelId="{DC8600B0-F2C0-4037-83BC-E0E5877D6225}" type="presOf" srcId="{477B92D1-3399-4F74-BFA1-FA9F064E4C9E}" destId="{7B51C032-F5ED-4113-887F-A979703D370A}" srcOrd="0" destOrd="0" presId="urn:microsoft.com/office/officeart/2005/8/layout/vProcess5"/>
    <dgm:cxn modelId="{4A63EFBA-AF32-44AC-B2D3-A9580E2B52E8}" type="presOf" srcId="{1F6E9598-0772-42EA-BFE7-5D92D6528569}" destId="{9AC020CE-3D4B-46AA-9E28-8F9125B0C170}" srcOrd="0" destOrd="0" presId="urn:microsoft.com/office/officeart/2005/8/layout/vProcess5"/>
    <dgm:cxn modelId="{F31C5FCE-E7A7-4AFB-9254-2795286E2815}" type="presOf" srcId="{BFBC37DE-3973-4736-821F-E238493900AA}" destId="{A9D3E803-6379-45C8-93F2-9435CE9D6C58}" srcOrd="0" destOrd="0" presId="urn:microsoft.com/office/officeart/2005/8/layout/vProcess5"/>
    <dgm:cxn modelId="{A5B81DF2-6225-4998-994C-4E7AD6E3AF2D}" type="presOf" srcId="{2C86BC6A-DF86-4F3A-AB92-2E088794685C}" destId="{3275A96D-ED05-492A-B414-DD248896F893}" srcOrd="0" destOrd="0" presId="urn:microsoft.com/office/officeart/2005/8/layout/vProcess5"/>
    <dgm:cxn modelId="{6311F541-25D2-40D4-B645-0E79AD95EC16}" type="presParOf" srcId="{7B51C032-F5ED-4113-887F-A979703D370A}" destId="{EAABE4C2-2193-4F02-A2E9-AA8674AD4ABB}" srcOrd="0" destOrd="0" presId="urn:microsoft.com/office/officeart/2005/8/layout/vProcess5"/>
    <dgm:cxn modelId="{E0CB0230-379F-480B-8AD7-E428A35F8E9A}" type="presParOf" srcId="{7B51C032-F5ED-4113-887F-A979703D370A}" destId="{9AC020CE-3D4B-46AA-9E28-8F9125B0C170}" srcOrd="1" destOrd="0" presId="urn:microsoft.com/office/officeart/2005/8/layout/vProcess5"/>
    <dgm:cxn modelId="{715A93EA-AC2B-44E5-832C-A02D8886D809}" type="presParOf" srcId="{7B51C032-F5ED-4113-887F-A979703D370A}" destId="{A9D3E803-6379-45C8-93F2-9435CE9D6C58}" srcOrd="2" destOrd="0" presId="urn:microsoft.com/office/officeart/2005/8/layout/vProcess5"/>
    <dgm:cxn modelId="{E28FDE9D-7E39-4864-802A-9D2DE62EEE3D}" type="presParOf" srcId="{7B51C032-F5ED-4113-887F-A979703D370A}" destId="{5E3F0300-217A-41D1-886F-CBCCE0881581}" srcOrd="3" destOrd="0" presId="urn:microsoft.com/office/officeart/2005/8/layout/vProcess5"/>
    <dgm:cxn modelId="{7A1B44A3-5284-40EE-93C7-5E34758A1800}" type="presParOf" srcId="{7B51C032-F5ED-4113-887F-A979703D370A}" destId="{3275A96D-ED05-492A-B414-DD248896F893}" srcOrd="4" destOrd="0" presId="urn:microsoft.com/office/officeart/2005/8/layout/vProcess5"/>
    <dgm:cxn modelId="{A721EC06-2E1A-419F-8CB7-806B076FA1AA}" type="presParOf" srcId="{7B51C032-F5ED-4113-887F-A979703D370A}" destId="{B975824D-6976-4C5C-9497-224B4E804920}" srcOrd="5" destOrd="0" presId="urn:microsoft.com/office/officeart/2005/8/layout/vProcess5"/>
    <dgm:cxn modelId="{7A73F874-2299-443C-809E-43F5F5F778BC}" type="presParOf" srcId="{7B51C032-F5ED-4113-887F-A979703D370A}" destId="{A52FB968-A1BF-4710-A156-4BFFA970EC21}" srcOrd="6" destOrd="0" presId="urn:microsoft.com/office/officeart/2005/8/layout/vProcess5"/>
    <dgm:cxn modelId="{E65B43DA-1CE4-402E-9339-072B22A2F84F}" type="presParOf" srcId="{7B51C032-F5ED-4113-887F-A979703D370A}" destId="{8056751C-A7FA-428D-A1DC-6766C9F39C8A}" srcOrd="7" destOrd="0" presId="urn:microsoft.com/office/officeart/2005/8/layout/vProcess5"/>
    <dgm:cxn modelId="{5A76A7BF-15B4-4790-8858-3F2AE8C9D3CA}" type="presParOf" srcId="{7B51C032-F5ED-4113-887F-A979703D370A}" destId="{BCA5B0DE-950D-4A5A-80D5-1C499113B80F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C020CE-3D4B-46AA-9E28-8F9125B0C170}">
      <dsp:nvSpPr>
        <dsp:cNvPr id="0" name=""/>
        <dsp:cNvSpPr/>
      </dsp:nvSpPr>
      <dsp:spPr>
        <a:xfrm>
          <a:off x="0" y="0"/>
          <a:ext cx="3690722" cy="14470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Ticket Created</a:t>
          </a:r>
        </a:p>
      </dsp:txBody>
      <dsp:txXfrm>
        <a:off x="42384" y="42384"/>
        <a:ext cx="2129203" cy="1362317"/>
      </dsp:txXfrm>
    </dsp:sp>
    <dsp:sp modelId="{A9D3E803-6379-45C8-93F2-9435CE9D6C58}">
      <dsp:nvSpPr>
        <dsp:cNvPr id="0" name=""/>
        <dsp:cNvSpPr/>
      </dsp:nvSpPr>
      <dsp:spPr>
        <a:xfrm>
          <a:off x="325651" y="1688266"/>
          <a:ext cx="3690722" cy="14470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Work Started</a:t>
          </a:r>
        </a:p>
      </dsp:txBody>
      <dsp:txXfrm>
        <a:off x="368035" y="1730650"/>
        <a:ext cx="2339696" cy="1362317"/>
      </dsp:txXfrm>
    </dsp:sp>
    <dsp:sp modelId="{5E3F0300-217A-41D1-886F-CBCCE0881581}">
      <dsp:nvSpPr>
        <dsp:cNvPr id="0" name=""/>
        <dsp:cNvSpPr/>
      </dsp:nvSpPr>
      <dsp:spPr>
        <a:xfrm>
          <a:off x="651303" y="3376533"/>
          <a:ext cx="3690722" cy="14470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Work Completed</a:t>
          </a:r>
        </a:p>
      </dsp:txBody>
      <dsp:txXfrm>
        <a:off x="693687" y="3418917"/>
        <a:ext cx="2339696" cy="1362317"/>
      </dsp:txXfrm>
    </dsp:sp>
    <dsp:sp modelId="{3275A96D-ED05-492A-B414-DD248896F893}">
      <dsp:nvSpPr>
        <dsp:cNvPr id="0" name=""/>
        <dsp:cNvSpPr/>
      </dsp:nvSpPr>
      <dsp:spPr>
        <a:xfrm>
          <a:off x="2750116" y="1097373"/>
          <a:ext cx="940605" cy="94060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2961752" y="1097373"/>
        <a:ext cx="517333" cy="707805"/>
      </dsp:txXfrm>
    </dsp:sp>
    <dsp:sp modelId="{B975824D-6976-4C5C-9497-224B4E804920}">
      <dsp:nvSpPr>
        <dsp:cNvPr id="0" name=""/>
        <dsp:cNvSpPr/>
      </dsp:nvSpPr>
      <dsp:spPr>
        <a:xfrm>
          <a:off x="3075768" y="2775992"/>
          <a:ext cx="940605" cy="94060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3287404" y="2775992"/>
        <a:ext cx="517333" cy="7078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Electronic System">
            <a:extLst>
              <a:ext uri="{FF2B5EF4-FFF2-40B4-BE49-F238E27FC236}">
                <a16:creationId xmlns:a16="http://schemas.microsoft.com/office/drawing/2014/main" id="{34DB440F-E885-DEBD-D410-06C93049D0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9967" r="14818" b="-1"/>
          <a:stretch>
            <a:fillRect/>
          </a:stretch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500">
                <a:solidFill>
                  <a:srgbClr val="FFFFFF"/>
                </a:solidFill>
              </a:rPr>
              <a:t>CSD 380: The Technology Value Stream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Colton Kohler</a:t>
            </a:r>
          </a:p>
          <a:p>
            <a:r>
              <a:rPr lang="en-US">
                <a:solidFill>
                  <a:srgbClr val="FFFFFF"/>
                </a:solidFill>
              </a:rPr>
              <a:t>6/1/2025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dirty="0"/>
              <a:t>Kim, G., Debois, P., Willis, J., Humble, J., &amp; </a:t>
            </a:r>
            <a:r>
              <a:rPr dirty="0" err="1"/>
              <a:t>Allspaw</a:t>
            </a:r>
            <a:r>
              <a:rPr dirty="0"/>
              <a:t>, J. (2016).</a:t>
            </a:r>
            <a:r>
              <a:rPr lang="en-US" dirty="0"/>
              <a:t> </a:t>
            </a:r>
            <a:r>
              <a:rPr dirty="0"/>
              <a:t>The DevOps handbook: How to create world-class agility, reliability, and security in technology organizations.</a:t>
            </a:r>
            <a:r>
              <a:rPr lang="en-US" dirty="0"/>
              <a:t> </a:t>
            </a:r>
            <a:r>
              <a:rPr dirty="0"/>
              <a:t>IT Revolution Press.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DORA. (n.d.). Value stream management. Retrieved from https://dora.dev/guides/value-stream-management/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Decipher Zone. (n.d.). DevOps testing. Retrieved from https://www.decipherzone.com/blog-detail/devops-testing</a:t>
            </a:r>
          </a:p>
          <a:p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500"/>
              <a:t>Introduction to the Technology Value Stream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r>
              <a:rPr lang="en-US" sz="1700"/>
              <a:t>A value stream is the set of activities needed to deliver a product or service.</a:t>
            </a:r>
          </a:p>
          <a:p>
            <a:r>
              <a:rPr lang="en-US" sz="1700"/>
              <a:t>In DevOps, the Technology Value Stream focuses on the flow of work from idea to deployment.</a:t>
            </a:r>
          </a:p>
          <a:p>
            <a:r>
              <a:rPr lang="en-US" sz="1700"/>
              <a:t>Key metrics include lead time, process time, and % complete and accurate (%C/A) (Kim et al., 2016).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53F1A2-9946-28AE-C81D-2A20365248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035" r="29423"/>
          <a:stretch>
            <a:fillRect/>
          </a:stretch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1153572"/>
            <a:ext cx="24003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Lead Time vs. Process Time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591344"/>
            <a:ext cx="5179868" cy="558561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t>"Lead time starts when the request is made and ends when it is fulfilled" (Kim et al., 2016, p. 9).</a:t>
            </a:r>
            <a:endParaRPr lang="en-US"/>
          </a:p>
          <a:p>
            <a:pPr>
              <a:lnSpc>
                <a:spcPct val="90000"/>
              </a:lnSpc>
            </a:pPr>
            <a:r>
              <a:t>"Process time starts only when we begin work"—it excludes waiting in queues (Kim et al., 2016, p. 9).</a:t>
            </a:r>
            <a:endParaRPr lang="en-US"/>
          </a:p>
          <a:p>
            <a:pPr>
              <a:lnSpc>
                <a:spcPct val="90000"/>
              </a:lnSpc>
            </a:pPr>
            <a:r>
              <a:t>Improving lead time improves customer experience.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762001"/>
            <a:ext cx="4000647" cy="1708242"/>
          </a:xfrm>
        </p:spPr>
        <p:txBody>
          <a:bodyPr anchor="ctr">
            <a:normAutofit/>
          </a:bodyPr>
          <a:lstStyle/>
          <a:p>
            <a:r>
              <a:rPr lang="en-US" sz="3500" dirty="0"/>
              <a:t>Visual - Lead Time vs. Process 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086196"/>
            <a:ext cx="4000647" cy="3769835"/>
          </a:xfrm>
        </p:spPr>
        <p:txBody>
          <a:bodyPr anchor="ctr">
            <a:normAutofit/>
          </a:bodyPr>
          <a:lstStyle/>
          <a:p>
            <a:r>
              <a:rPr lang="en-US" sz="1700" dirty="0"/>
              <a:t>Lead Time spans the full duration.</a:t>
            </a:r>
          </a:p>
          <a:p>
            <a:r>
              <a:rPr lang="en-US" sz="1700" dirty="0"/>
              <a:t>Process Time is only the active work portion.</a:t>
            </a:r>
          </a:p>
          <a:p>
            <a:r>
              <a:rPr lang="en-US" sz="1700" dirty="0"/>
              <a:t>Source: Kim et al., 2016, p. 9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BD33A00-CBC7-F746-60B4-7D8EA604086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25748287"/>
              </p:ext>
            </p:extLst>
          </p:nvPr>
        </p:nvGraphicFramePr>
        <p:xfrm>
          <a:off x="4571997" y="820434"/>
          <a:ext cx="4342026" cy="4823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1153572"/>
            <a:ext cx="24003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Common Scenario – Lead Time of Months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591344"/>
            <a:ext cx="5179868" cy="558561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dirty="0"/>
              <a:t>In traditional environments: "deployment lead times require months" (Kim et al., 2016, p. 10).</a:t>
            </a:r>
            <a:endParaRPr lang="en-US" dirty="0"/>
          </a:p>
          <a:p>
            <a:pPr marL="0" indent="0" algn="ctr">
              <a:lnSpc>
                <a:spcPct val="90000"/>
              </a:lnSpc>
              <a:buNone/>
            </a:pPr>
            <a:r>
              <a:rPr u="sng" dirty="0"/>
              <a:t>Causes:</a:t>
            </a:r>
            <a:endParaRPr lang="en-US" u="sng" dirty="0"/>
          </a:p>
          <a:p>
            <a:pPr>
              <a:lnSpc>
                <a:spcPct val="90000"/>
              </a:lnSpc>
            </a:pPr>
            <a:r>
              <a:rPr dirty="0"/>
              <a:t>- Monolithic applications</a:t>
            </a:r>
            <a:endParaRPr lang="en-US" dirty="0"/>
          </a:p>
          <a:p>
            <a:pPr>
              <a:lnSpc>
                <a:spcPct val="90000"/>
              </a:lnSpc>
            </a:pPr>
            <a:r>
              <a:rPr dirty="0"/>
              <a:t>- Long testing queues</a:t>
            </a:r>
            <a:endParaRPr lang="en-US" dirty="0"/>
          </a:p>
          <a:p>
            <a:pPr>
              <a:lnSpc>
                <a:spcPct val="90000"/>
              </a:lnSpc>
            </a:pPr>
            <a:r>
              <a:rPr dirty="0"/>
              <a:t>- Manual approvals and testing</a:t>
            </a:r>
            <a:endParaRPr lang="en-US" dirty="0"/>
          </a:p>
          <a:p>
            <a:pPr>
              <a:lnSpc>
                <a:spcPct val="90000"/>
              </a:lnSpc>
            </a:pPr>
            <a:r>
              <a:rPr dirty="0"/>
              <a:t>Results in firefighting and delays.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00E0F77-E936-4985-B7B1-B9823486AC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E43805F-24A6-46A4-B19B-54F283473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817950" y="5666847"/>
            <a:ext cx="1463040" cy="3428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5562F91-292F-D7B2-8977-DECD82E0BA5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872039" y="4883544"/>
            <a:ext cx="4940186" cy="155690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In traditional organizations, every phase of the software value stream is slowed by delays and manual work.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“Heroics needed at each stage”</a:t>
            </a:r>
            <a:r>
              <a:rPr kumimoji="0" lang="en-US" altLang="en-US" sz="9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means team members must constantly step in to resolve issues manually, coordinate across silos, and compensate for poor system design.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Delays in </a:t>
            </a:r>
            <a:r>
              <a:rPr kumimoji="0" lang="en-US" altLang="en-US" sz="9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testing, approvals, and integration</a:t>
            </a:r>
            <a:r>
              <a:rPr kumimoji="0" lang="en-US" altLang="en-US" sz="9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result in large batches of code with hidden issues.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Code often </a:t>
            </a:r>
            <a:r>
              <a:rPr kumimoji="0" lang="en-US" altLang="en-US" sz="9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fails when merged</a:t>
            </a:r>
            <a:r>
              <a:rPr kumimoji="0" lang="en-US" altLang="en-US" sz="9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, requiring time-consuming investigation and rework.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This leads to long lead times, increased failure rates, and slow recovery—hurting value delivery.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416" y="4883544"/>
            <a:ext cx="2907065" cy="1556907"/>
          </a:xfrm>
        </p:spPr>
        <p:txBody>
          <a:bodyPr anchor="ctr">
            <a:normAutofit/>
          </a:bodyPr>
          <a:lstStyle/>
          <a:p>
            <a:r>
              <a:rPr lang="en-US" sz="2800"/>
              <a:t>Common Scenario Graphic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5C8260E-968F-44E8-A823-ABB431311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8658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8416" y="0"/>
            <a:ext cx="8423809" cy="45881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diagram of software testing&#10;&#10;AI-generated content may be incorrect.">
            <a:extLst>
              <a:ext uri="{FF2B5EF4-FFF2-40B4-BE49-F238E27FC236}">
                <a16:creationId xmlns:a16="http://schemas.microsoft.com/office/drawing/2014/main" id="{E2A268FF-4E31-C8B8-A491-56789073B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403" y="577426"/>
            <a:ext cx="7777234" cy="34414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12D6C96-8968-BFD1-C579-275BD9930E5E}"/>
              </a:ext>
            </a:extLst>
          </p:cNvPr>
          <p:cNvSpPr txBox="1"/>
          <p:nvPr/>
        </p:nvSpPr>
        <p:spPr>
          <a:xfrm>
            <a:off x="1402188" y="4257025"/>
            <a:ext cx="69510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Image Source: https://dora.dev/guides/value-stream-management/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1153572"/>
            <a:ext cx="24003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DevOps Ideal – Lead Time of Minutes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591344"/>
            <a:ext cx="5179868" cy="558561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dirty="0"/>
              <a:t>"Developers receive fast, constant feedback on their work" (Kim et al., 2016, p. 10).</a:t>
            </a:r>
            <a:endParaRPr lang="en-US" dirty="0"/>
          </a:p>
          <a:p>
            <a:pPr marL="0" indent="0" algn="ctr">
              <a:lnSpc>
                <a:spcPct val="90000"/>
              </a:lnSpc>
              <a:buNone/>
            </a:pPr>
            <a:r>
              <a:rPr u="sng" dirty="0"/>
              <a:t>Characteristics:</a:t>
            </a:r>
            <a:endParaRPr lang="en-US" u="sng" dirty="0"/>
          </a:p>
          <a:p>
            <a:pPr>
              <a:lnSpc>
                <a:spcPct val="90000"/>
              </a:lnSpc>
            </a:pPr>
            <a:r>
              <a:rPr dirty="0"/>
              <a:t>- Modular, loosely-coupled architecture</a:t>
            </a:r>
            <a:endParaRPr lang="en-US" dirty="0"/>
          </a:p>
          <a:p>
            <a:pPr>
              <a:lnSpc>
                <a:spcPct val="90000"/>
              </a:lnSpc>
            </a:pPr>
            <a:r>
              <a:rPr dirty="0"/>
              <a:t>- Continuous integration and automated testing</a:t>
            </a:r>
            <a:endParaRPr lang="en-US" dirty="0"/>
          </a:p>
          <a:p>
            <a:pPr>
              <a:lnSpc>
                <a:spcPct val="90000"/>
              </a:lnSpc>
            </a:pPr>
            <a:r>
              <a:rPr dirty="0"/>
              <a:t>- Fast and confident deployments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6100024" y="863980"/>
            <a:ext cx="2987899" cy="2240924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1221" y="479493"/>
            <a:ext cx="4094129" cy="13255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DevOps Ideal Graphic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004647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diagram of a software development process&#10;&#10;AI-generated content may be incorrect.">
            <a:extLst>
              <a:ext uri="{FF2B5EF4-FFF2-40B4-BE49-F238E27FC236}">
                <a16:creationId xmlns:a16="http://schemas.microsoft.com/office/drawing/2014/main" id="{35527D39-7CB8-469D-1AED-ACF0E2D54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823" y="2147628"/>
            <a:ext cx="4555991" cy="2562744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21221" y="1984443"/>
            <a:ext cx="4094129" cy="419252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500"/>
              <a:t>This represents the full DevOps lifecycle emphasizing automation and continuous flow.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500"/>
              <a:t>Continuous Integration, Deployment, Testing, and Monitoring reduce manual effort and lead time.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500"/>
              <a:t>Supports fast recovery and higher system resilience.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5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E89ACD-BFFE-FA69-CEAE-7606FAA6B4CE}"/>
              </a:ext>
            </a:extLst>
          </p:cNvPr>
          <p:cNvSpPr txBox="1"/>
          <p:nvPr/>
        </p:nvSpPr>
        <p:spPr>
          <a:xfrm>
            <a:off x="4774214" y="5796983"/>
            <a:ext cx="405546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Image Source: https://www.decipherzone.com/blog-detail/devops-testing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6891" y="1119031"/>
            <a:ext cx="3464954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8305" y="1396686"/>
            <a:ext cx="2430380" cy="406462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Key Metrics Summary</a:t>
            </a: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6512790" y="941148"/>
            <a:ext cx="2240924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536" y="4780992"/>
            <a:ext cx="409575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7614" y="1526033"/>
            <a:ext cx="4152298" cy="39352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200"/>
              <a:t>Lead Time: End-to-end customer experience</a:t>
            </a:r>
          </a:p>
          <a:p>
            <a:pPr>
              <a:lnSpc>
                <a:spcPct val="90000"/>
              </a:lnSpc>
            </a:pPr>
            <a:r>
              <a:rPr lang="en-US" sz="2200"/>
              <a:t>Process Time: Hands-on work time</a:t>
            </a:r>
          </a:p>
          <a:p>
            <a:pPr>
              <a:lnSpc>
                <a:spcPct val="90000"/>
              </a:lnSpc>
            </a:pPr>
            <a:r>
              <a:rPr lang="en-US" sz="2200"/>
              <a:t>% Complete &amp; Accurate (%C/A): Quality of each stage’s output</a:t>
            </a:r>
          </a:p>
          <a:p>
            <a:pPr>
              <a:lnSpc>
                <a:spcPct val="90000"/>
              </a:lnSpc>
            </a:pPr>
            <a:r>
              <a:rPr lang="en-US" sz="2200"/>
              <a:t>"%C/A can be obtained by asking downstream customers what percentage of the time they receive work that is 'usable as is'" (Kim et al., 2016, p. 11).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605</Words>
  <Application>Microsoft Office PowerPoint</Application>
  <PresentationFormat>On-screen Show (4:3)</PresentationFormat>
  <Paragraphs>52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Wingdings</vt:lpstr>
      <vt:lpstr>Office Theme</vt:lpstr>
      <vt:lpstr>CSD 380: The Technology Value Stream</vt:lpstr>
      <vt:lpstr>Introduction to the Technology Value Stream</vt:lpstr>
      <vt:lpstr>Lead Time vs. Process Time</vt:lpstr>
      <vt:lpstr>Visual - Lead Time vs. Process Time</vt:lpstr>
      <vt:lpstr>Common Scenario – Lead Time of Months</vt:lpstr>
      <vt:lpstr>Common Scenario Graphic</vt:lpstr>
      <vt:lpstr>DevOps Ideal – Lead Time of Minutes</vt:lpstr>
      <vt:lpstr>DevOps Ideal Graphic</vt:lpstr>
      <vt:lpstr>Key Metrics Summary</vt:lpstr>
      <vt:lpstr>References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Colton</dc:creator>
  <cp:keywords/>
  <dc:description>generated using python-pptx</dc:description>
  <cp:lastModifiedBy>Colton Kohler</cp:lastModifiedBy>
  <cp:revision>2</cp:revision>
  <dcterms:created xsi:type="dcterms:W3CDTF">2013-01-27T09:14:16Z</dcterms:created>
  <dcterms:modified xsi:type="dcterms:W3CDTF">2025-06-02T00:24:00Z</dcterms:modified>
  <cp:category/>
</cp:coreProperties>
</file>

<file path=docProps/thumbnail.jpeg>
</file>